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8" r:id="rId9"/>
    <p:sldId id="269" r:id="rId10"/>
    <p:sldId id="271" r:id="rId11"/>
    <p:sldId id="272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59" autoAdjust="0"/>
  </p:normalViewPr>
  <p:slideViewPr>
    <p:cSldViewPr snapToGrid="0">
      <p:cViewPr varScale="1">
        <p:scale>
          <a:sx n="83" d="100"/>
          <a:sy n="83" d="100"/>
        </p:scale>
        <p:origin x="10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624CF-C8AF-4866-ABF5-8C2618E19D09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38869-6C90-4B2F-992C-6BF4DC01060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39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38869-6C90-4B2F-992C-6BF4DC010605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07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27122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07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175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827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81414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0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019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431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1763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271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336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639A722-5AA0-41D2-A21E-E84F3D95C534}" type="datetimeFigureOut">
              <a:rPr lang="en-CA" smtClean="0"/>
              <a:t>2017-02-23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628404A-C517-41F6-9AC1-D75A8246C55F}" type="slidenum">
              <a:rPr lang="en-CA" smtClean="0"/>
              <a:t>‹#›</a:t>
            </a:fld>
            <a:endParaRPr lang="en-C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0535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eedstudio.com/2KM-Long-Range--RF-link-kits-w-encoder-and-decoder-p-321.html" TargetMode="External"/><Relationship Id="rId2" Type="http://schemas.openxmlformats.org/officeDocument/2006/relationships/hyperlink" Target="http://www.nycaviation.com/2014/03/inside-us-coast-guards-sar-response-plane-cras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tzqmtYcpCQ" TargetMode="External"/><Relationship Id="rId2" Type="http://schemas.openxmlformats.org/officeDocument/2006/relationships/hyperlink" Target="https://www.youtube.com/watch?v=AIgTzduM7Z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eedstudio.com/2KM-Long-Range--RF-link-kits-w-encoder-and-decoder-p-321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Search and Rescue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Mission Two</a:t>
            </a:r>
          </a:p>
        </p:txBody>
      </p:sp>
    </p:spTree>
    <p:extLst>
      <p:ext uri="{BB962C8B-B14F-4D97-AF65-F5344CB8AC3E}">
        <p14:creationId xmlns:p14="http://schemas.microsoft.com/office/powerpoint/2010/main" val="1021562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683934"/>
            <a:ext cx="9601200" cy="1485900"/>
          </a:xfrm>
        </p:spPr>
        <p:txBody>
          <a:bodyPr anchor="ctr"/>
          <a:lstStyle/>
          <a:p>
            <a:pPr algn="ctr"/>
            <a:r>
              <a:rPr lang="en-CA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9374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683934"/>
            <a:ext cx="9601200" cy="1485900"/>
          </a:xfrm>
        </p:spPr>
        <p:txBody>
          <a:bodyPr anchor="ctr"/>
          <a:lstStyle/>
          <a:p>
            <a:pPr algn="ctr"/>
            <a:r>
              <a:rPr lang="en-CA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646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329289"/>
          </a:xfrm>
        </p:spPr>
        <p:txBody>
          <a:bodyPr/>
          <a:lstStyle/>
          <a:p>
            <a:r>
              <a:rPr lang="en-CA" sz="2400" dirty="0" err="1"/>
              <a:t>Damanis</a:t>
            </a:r>
            <a:r>
              <a:rPr lang="en-CA" sz="2400" dirty="0"/>
              <a:t>, G. (2014, March 18). Inside the US Coast Guard’s SAR Response to a Plane Crash. Retrieved February 21, 2017, from </a:t>
            </a:r>
            <a:r>
              <a:rPr lang="en-CA" sz="2400" dirty="0">
                <a:hlinkClick r:id="rId2"/>
              </a:rPr>
              <a:t>http://www.nycaviation.com/2014/03/inside-us-coast-guards-sar-response-plane-crash/</a:t>
            </a:r>
            <a:endParaRPr lang="en-CA" sz="2400" dirty="0"/>
          </a:p>
          <a:p>
            <a:pPr marL="0" indent="0">
              <a:buNone/>
            </a:pPr>
            <a:r>
              <a:rPr lang="en-CA" sz="2400" dirty="0"/>
              <a:t>     Figures 7.1, 7.2 and 7.3</a:t>
            </a:r>
          </a:p>
          <a:p>
            <a:r>
              <a:rPr lang="en-CA" sz="2400" dirty="0"/>
              <a:t>2KM Long Range RF link kits w encoder and decoder. (</a:t>
            </a:r>
            <a:r>
              <a:rPr lang="en-CA" sz="2400" dirty="0" err="1"/>
              <a:t>n.d.</a:t>
            </a:r>
            <a:r>
              <a:rPr lang="en-CA" sz="2400" dirty="0"/>
              <a:t>). Retrieved February 21, 2017, from </a:t>
            </a:r>
            <a:r>
              <a:rPr lang="en-CA" sz="2400" dirty="0">
                <a:hlinkClick r:id="rId3"/>
              </a:rPr>
              <a:t>https://www.seeedstudio.com/2KM-Long-Range--RF-link-kits-w-encoder-and-decoder-p-321.html</a:t>
            </a:r>
            <a:endParaRPr lang="en-CA" sz="2400" dirty="0"/>
          </a:p>
          <a:p>
            <a:pPr marL="0" indent="0">
              <a:buNone/>
            </a:pPr>
            <a:r>
              <a:rPr lang="en-CA" sz="2400" dirty="0"/>
              <a:t>     Figure 8.1</a:t>
            </a:r>
          </a:p>
        </p:txBody>
      </p:sp>
    </p:spTree>
    <p:extLst>
      <p:ext uri="{BB962C8B-B14F-4D97-AF65-F5344CB8AC3E}">
        <p14:creationId xmlns:p14="http://schemas.microsoft.com/office/powerpoint/2010/main" val="98996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[Office of Naval Research, U.S. Navy]. (2016, May 24). </a:t>
            </a:r>
            <a:r>
              <a:rPr lang="en-CA" sz="2400" i="1" dirty="0"/>
              <a:t>LOCUST - Swarming Navy Drones</a:t>
            </a:r>
            <a:r>
              <a:rPr lang="en-CA" sz="2400" dirty="0"/>
              <a:t>. [Video File]. Retrieved from </a:t>
            </a:r>
            <a:r>
              <a:rPr lang="en-CA" sz="2400" dirty="0">
                <a:hlinkClick r:id="rId2"/>
              </a:rPr>
              <a:t>https://www.youtube.com/watch?v=AIgTzduM7ZU</a:t>
            </a:r>
            <a:r>
              <a:rPr lang="en-CA" sz="2400" dirty="0"/>
              <a:t>.</a:t>
            </a:r>
          </a:p>
          <a:p>
            <a:r>
              <a:rPr lang="en-CA" sz="2400" dirty="0"/>
              <a:t>[1415w]. (2006, Nov 05). </a:t>
            </a:r>
            <a:r>
              <a:rPr lang="en-CA" sz="2400" i="1" dirty="0"/>
              <a:t>Operation Credible Sport</a:t>
            </a:r>
            <a:r>
              <a:rPr lang="en-CA" sz="2400" dirty="0"/>
              <a:t>. [Video File]. Retrieved from </a:t>
            </a:r>
            <a:r>
              <a:rPr lang="en-CA" sz="2400" dirty="0">
                <a:hlinkClick r:id="rId3"/>
              </a:rPr>
              <a:t>https://www.youtube.com/watch?v=etzqmtYcpCQ</a:t>
            </a:r>
            <a:r>
              <a:rPr lang="en-CA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29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>
            <a:normAutofit/>
          </a:bodyPr>
          <a:lstStyle/>
          <a:p>
            <a:r>
              <a:rPr lang="en-CA" sz="2400" dirty="0"/>
              <a:t>Aircraft’s emergency locator transmitter did not activate</a:t>
            </a:r>
          </a:p>
          <a:p>
            <a:r>
              <a:rPr lang="en-CA" sz="2400" dirty="0"/>
              <a:t>Several anomalies exist on the map</a:t>
            </a:r>
          </a:p>
          <a:p>
            <a:pPr lvl="1"/>
            <a:r>
              <a:rPr lang="en-CA" sz="2400" dirty="0"/>
              <a:t>One of them is the downed aircraft</a:t>
            </a:r>
          </a:p>
          <a:p>
            <a:r>
              <a:rPr lang="en-CA" sz="2400" dirty="0"/>
              <a:t>There may be multiple survivors</a:t>
            </a:r>
          </a:p>
          <a:p>
            <a:r>
              <a:rPr lang="en-CA" sz="2400" dirty="0"/>
              <a:t>Survivors may have relocated</a:t>
            </a:r>
          </a:p>
          <a:p>
            <a:r>
              <a:rPr lang="en-CA" sz="2400" dirty="0"/>
              <a:t>Survivors could have split up</a:t>
            </a:r>
          </a:p>
          <a:p>
            <a:r>
              <a:rPr lang="en-CA" sz="2400" dirty="0"/>
              <a:t>Survivors could be injured or unconscious after relocation</a:t>
            </a:r>
          </a:p>
        </p:txBody>
      </p:sp>
    </p:spTree>
    <p:extLst>
      <p:ext uri="{BB962C8B-B14F-4D97-AF65-F5344CB8AC3E}">
        <p14:creationId xmlns:p14="http://schemas.microsoft.com/office/powerpoint/2010/main" val="2309598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‘4S’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10515600" cy="4351338"/>
          </a:xfrm>
        </p:spPr>
        <p:txBody>
          <a:bodyPr>
            <a:normAutofit/>
          </a:bodyPr>
          <a:lstStyle/>
          <a:p>
            <a:r>
              <a:rPr lang="en-CA" sz="2400" dirty="0"/>
              <a:t>Scout anomalies to find crash site</a:t>
            </a:r>
          </a:p>
          <a:p>
            <a:r>
              <a:rPr lang="en-CA" sz="2400" dirty="0"/>
              <a:t>Start transceiver (transmitter receiver) distribution</a:t>
            </a:r>
          </a:p>
          <a:p>
            <a:r>
              <a:rPr lang="en-CA" sz="2400" dirty="0"/>
              <a:t>Search the crash site for survivors and send Ground SAR team to search ‘dead zones’</a:t>
            </a:r>
          </a:p>
          <a:p>
            <a:r>
              <a:rPr lang="en-CA" sz="2400" dirty="0"/>
              <a:t>Send survivors to appropriate treatment facility</a:t>
            </a:r>
          </a:p>
        </p:txBody>
      </p:sp>
    </p:spTree>
    <p:extLst>
      <p:ext uri="{BB962C8B-B14F-4D97-AF65-F5344CB8AC3E}">
        <p14:creationId xmlns:p14="http://schemas.microsoft.com/office/powerpoint/2010/main" val="374958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Crash Site Search Visualized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26" y="5178780"/>
            <a:ext cx="993318" cy="993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66" y="1829690"/>
            <a:ext cx="790120" cy="790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89" y="3141273"/>
            <a:ext cx="790120" cy="790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203" y="5381978"/>
            <a:ext cx="790120" cy="790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657" y="1434630"/>
            <a:ext cx="790120" cy="79012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  <a:stCxn id="4" idx="0"/>
          </p:cNvCxnSpPr>
          <p:nvPr/>
        </p:nvCxnSpPr>
        <p:spPr>
          <a:xfrm flipV="1">
            <a:off x="2302985" y="2619810"/>
            <a:ext cx="496659" cy="25589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lg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5" idx="3"/>
          </p:cNvCxnSpPr>
          <p:nvPr/>
        </p:nvCxnSpPr>
        <p:spPr>
          <a:xfrm flipV="1">
            <a:off x="3318986" y="1957719"/>
            <a:ext cx="6530671" cy="26703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7487356" y="2083351"/>
            <a:ext cx="2441219" cy="130331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88" y="1706208"/>
            <a:ext cx="962277" cy="9622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739" y="1348551"/>
            <a:ext cx="962277" cy="9622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44" y="3110228"/>
            <a:ext cx="821165" cy="8211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124" y="5295899"/>
            <a:ext cx="962277" cy="962277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cxnSpLocks/>
            <a:endCxn id="4" idx="3"/>
          </p:cNvCxnSpPr>
          <p:nvPr/>
        </p:nvCxnSpPr>
        <p:spPr>
          <a:xfrm flipH="1">
            <a:off x="2799644" y="3804356"/>
            <a:ext cx="3804453" cy="1871083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89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4438628" y="2556361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5211582" y="3894826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6927571" y="3889481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7656881" y="2555715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6933818" y="1255084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5085537" y="1260429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/>
          <p:cNvSpPr/>
          <p:nvPr/>
        </p:nvSpPr>
        <p:spPr>
          <a:xfrm>
            <a:off x="5438336" y="1954942"/>
            <a:ext cx="3214780" cy="312104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Oval 2"/>
          <p:cNvSpPr/>
          <p:nvPr/>
        </p:nvSpPr>
        <p:spPr>
          <a:xfrm>
            <a:off x="5438336" y="1960287"/>
            <a:ext cx="3214780" cy="312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44" y="3110228"/>
            <a:ext cx="821165" cy="8211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Transceiver Distribution Visualized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26" y="5178780"/>
            <a:ext cx="993318" cy="993318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  <a:endCxn id="3" idx="1"/>
          </p:cNvCxnSpPr>
          <p:nvPr/>
        </p:nvCxnSpPr>
        <p:spPr>
          <a:xfrm flipV="1">
            <a:off x="2799644" y="2417354"/>
            <a:ext cx="3109486" cy="276142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61" y="1960287"/>
            <a:ext cx="530477" cy="5304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428" y="1912610"/>
            <a:ext cx="625829" cy="6258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490" y="3234945"/>
            <a:ext cx="625829" cy="6258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427" y="4514824"/>
            <a:ext cx="625829" cy="6258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30" y="4541662"/>
            <a:ext cx="625829" cy="6258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711" y="3234945"/>
            <a:ext cx="625829" cy="62582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2799644" y="3770489"/>
            <a:ext cx="3835500" cy="14082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6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8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4" grpId="0" animBg="1"/>
      <p:bldP spid="31" grpId="0" animBg="1"/>
      <p:bldP spid="39" grpId="0" animBg="1"/>
      <p:bldP spid="39" grpId="1" animBg="1"/>
      <p:bldP spid="3" grpId="0" animBg="1"/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4438628" y="2556361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/>
          <p:cNvSpPr/>
          <p:nvPr/>
        </p:nvSpPr>
        <p:spPr>
          <a:xfrm>
            <a:off x="5211582" y="3894826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6927571" y="3889481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7656881" y="2555715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6933818" y="1255084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5085537" y="1260429"/>
            <a:ext cx="2020923" cy="1930190"/>
          </a:xfrm>
          <a:prstGeom prst="ellipse">
            <a:avLst/>
          </a:prstGeom>
          <a:solidFill>
            <a:schemeClr val="accent4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144" y="3110228"/>
            <a:ext cx="821165" cy="8211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Detection Visualized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26" y="5178780"/>
            <a:ext cx="993318" cy="99331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61" y="1960287"/>
            <a:ext cx="530477" cy="5304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428" y="1912610"/>
            <a:ext cx="625829" cy="6258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490" y="3234945"/>
            <a:ext cx="625829" cy="6258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427" y="4514824"/>
            <a:ext cx="625829" cy="62582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30" y="4541662"/>
            <a:ext cx="625829" cy="6258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711" y="3234945"/>
            <a:ext cx="625829" cy="625829"/>
          </a:xfrm>
          <a:prstGeom prst="rect">
            <a:avLst/>
          </a:prstGeom>
        </p:spPr>
      </p:pic>
      <p:cxnSp>
        <p:nvCxnSpPr>
          <p:cNvPr id="9" name="Connector: Curved 8"/>
          <p:cNvCxnSpPr/>
          <p:nvPr/>
        </p:nvCxnSpPr>
        <p:spPr>
          <a:xfrm rot="5400000">
            <a:off x="6091786" y="4059785"/>
            <a:ext cx="866385" cy="609600"/>
          </a:xfrm>
          <a:prstGeom prst="curvedConnector3">
            <a:avLst>
              <a:gd name="adj1" fmla="val 5390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4784" y="1690688"/>
            <a:ext cx="3482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Jamming detected from left transceiver, waiting for right transceiver shut down…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4783" y="2614018"/>
            <a:ext cx="3482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Jamming detected from right transceiver, calculating difference…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9333" y="3537348"/>
            <a:ext cx="3482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Difference Calculated. Origin of jamming at transceiver 4. Restarting transceivers…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4783" y="4457066"/>
            <a:ext cx="348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Transceivers ready.</a:t>
            </a:r>
          </a:p>
        </p:txBody>
      </p:sp>
    </p:spTree>
    <p:extLst>
      <p:ext uri="{BB962C8B-B14F-4D97-AF65-F5344CB8AC3E}">
        <p14:creationId xmlns:p14="http://schemas.microsoft.com/office/powerpoint/2010/main" val="424344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7" grpId="0" animBg="1"/>
      <p:bldP spid="37" grpId="1" animBg="1"/>
      <p:bldP spid="36" grpId="0" animBg="1"/>
      <p:bldP spid="36" grpId="1" animBg="1"/>
      <p:bldP spid="35" grpId="0" animBg="1"/>
      <p:bldP spid="35" grpId="1" animBg="1"/>
      <p:bldP spid="34" grpId="0" animBg="1"/>
      <p:bldP spid="3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39918"/>
            <a:ext cx="9601200" cy="4820355"/>
          </a:xfrm>
        </p:spPr>
        <p:txBody>
          <a:bodyPr>
            <a:normAutofit lnSpcReduction="10000"/>
          </a:bodyPr>
          <a:lstStyle/>
          <a:p>
            <a:r>
              <a:rPr lang="en-CA" sz="2400" dirty="0"/>
              <a:t>Distribute the transceivers inside the established perimeter</a:t>
            </a:r>
          </a:p>
          <a:p>
            <a:pPr marL="0" indent="0">
              <a:buNone/>
            </a:pP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Apply appropriate search pattern based on various factors</a:t>
            </a:r>
          </a:p>
        </p:txBody>
      </p:sp>
      <p:sp>
        <p:nvSpPr>
          <p:cNvPr id="38" name="Oval 37"/>
          <p:cNvSpPr/>
          <p:nvPr/>
        </p:nvSpPr>
        <p:spPr>
          <a:xfrm>
            <a:off x="8632800" y="2683077"/>
            <a:ext cx="2340000" cy="234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5002200" y="2683077"/>
            <a:ext cx="2340000" cy="234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1371600" y="2683077"/>
            <a:ext cx="2340000" cy="234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Subdivisions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07" y="3092905"/>
            <a:ext cx="1435384" cy="1520344"/>
          </a:xfrm>
          <a:prstGeom prst="rect">
            <a:avLst/>
          </a:prstGeom>
        </p:spPr>
      </p:pic>
      <p:pic>
        <p:nvPicPr>
          <p:cNvPr id="37" name="Picture 3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075" y="3086381"/>
            <a:ext cx="1525303" cy="1630696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000" y="2989077"/>
            <a:ext cx="1587600" cy="17280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499950" y="5098958"/>
            <a:ext cx="2083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/>
              <a:t>Fig. 7.1 Creeping Line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27068" y="5088250"/>
            <a:ext cx="253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/>
              <a:t>Fig. 7.2 Expanding Square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054755" y="5093479"/>
            <a:ext cx="1496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/>
              <a:t>Fig. 7.3 Sector</a:t>
            </a:r>
          </a:p>
        </p:txBody>
      </p:sp>
    </p:spTree>
    <p:extLst>
      <p:ext uri="{BB962C8B-B14F-4D97-AF65-F5344CB8AC3E}">
        <p14:creationId xmlns:p14="http://schemas.microsoft.com/office/powerpoint/2010/main" val="2701255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52" y="3480344"/>
            <a:ext cx="4579948" cy="22727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Transceiver Candidate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67359"/>
            <a:ext cx="9601200" cy="3581400"/>
          </a:xfrm>
        </p:spPr>
        <p:txBody>
          <a:bodyPr>
            <a:normAutofit/>
          </a:bodyPr>
          <a:lstStyle/>
          <a:p>
            <a:r>
              <a:rPr lang="en-CA" sz="2400" dirty="0"/>
              <a:t>2KM Long Range RF link kits w encoder and decoder</a:t>
            </a:r>
          </a:p>
          <a:p>
            <a:r>
              <a:rPr lang="en-CA" sz="2400" dirty="0"/>
              <a:t>47.5 x 30 x 10mm circuit board with 18cm antenna</a:t>
            </a:r>
          </a:p>
          <a:p>
            <a:r>
              <a:rPr lang="en-CA" sz="2400" dirty="0"/>
              <a:t>Around $24 per unit</a:t>
            </a:r>
          </a:p>
          <a:p>
            <a:r>
              <a:rPr lang="en-CA" sz="2400" dirty="0"/>
              <a:t>Can be modified to be jammable</a:t>
            </a:r>
          </a:p>
          <a:p>
            <a:r>
              <a:rPr lang="en-CA" sz="2400" dirty="0"/>
              <a:t>Can be fitted with casing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0482" y="5867400"/>
            <a:ext cx="3465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/>
              <a:t>Fig 8.1 Transceiver with 2km range offered on </a:t>
            </a:r>
            <a:r>
              <a:rPr lang="en-CA" sz="1400" i="1" dirty="0">
                <a:hlinkClick r:id="rId3"/>
              </a:rPr>
              <a:t>Seeed Studio</a:t>
            </a:r>
            <a:endParaRPr lang="en-CA" sz="1400" i="1" dirty="0"/>
          </a:p>
        </p:txBody>
      </p:sp>
    </p:spTree>
    <p:extLst>
      <p:ext uri="{BB962C8B-B14F-4D97-AF65-F5344CB8AC3E}">
        <p14:creationId xmlns:p14="http://schemas.microsoft.com/office/powerpoint/2010/main" val="3399381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Aspirations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>
            <a:normAutofit/>
          </a:bodyPr>
          <a:lstStyle/>
          <a:p>
            <a:r>
              <a:rPr lang="en-CA" sz="2400" dirty="0"/>
              <a:t>UAV Technology</a:t>
            </a:r>
          </a:p>
          <a:p>
            <a:r>
              <a:rPr lang="en-CA" sz="2400" dirty="0"/>
              <a:t>GPS</a:t>
            </a:r>
          </a:p>
          <a:p>
            <a:r>
              <a:rPr lang="en-CA" sz="2400" dirty="0"/>
              <a:t>Calling capability</a:t>
            </a:r>
          </a:p>
          <a:p>
            <a:r>
              <a:rPr lang="en-CA" sz="2400" dirty="0"/>
              <a:t>Navigation to transceiver</a:t>
            </a:r>
          </a:p>
          <a:p>
            <a:r>
              <a:rPr lang="en-CA" sz="2400" dirty="0"/>
              <a:t>Computerized distribution</a:t>
            </a:r>
          </a:p>
          <a:p>
            <a:r>
              <a:rPr lang="en-CA" sz="2400" dirty="0"/>
              <a:t>Automated transceiver collection</a:t>
            </a:r>
          </a:p>
          <a:p>
            <a:r>
              <a:rPr lang="en-CA" sz="2400" dirty="0"/>
              <a:t>Aircraft modifications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4" name="LOCUST - Swarming Navy Drone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5845.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04115" y="0"/>
            <a:ext cx="5687886" cy="3199436"/>
          </a:xfrm>
          <a:prstGeom prst="rect">
            <a:avLst/>
          </a:prstGeom>
        </p:spPr>
      </p:pic>
      <p:pic>
        <p:nvPicPr>
          <p:cNvPr id="5" name="Operation Credible Spor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0438" y="4311570"/>
            <a:ext cx="3395240" cy="2546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62868" y="3204259"/>
            <a:ext cx="3900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i="1" dirty="0"/>
              <a:t>Above, LOCUST drone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41845" y="4003793"/>
            <a:ext cx="4412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i="1" dirty="0"/>
              <a:t>Below, modified C-130 used in Operation Credible Sport</a:t>
            </a:r>
          </a:p>
        </p:txBody>
      </p:sp>
    </p:spTree>
    <p:extLst>
      <p:ext uri="{BB962C8B-B14F-4D97-AF65-F5344CB8AC3E}">
        <p14:creationId xmlns:p14="http://schemas.microsoft.com/office/powerpoint/2010/main" val="79369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820</TotalTime>
  <Words>416</Words>
  <Application>Microsoft Office PowerPoint</Application>
  <PresentationFormat>Widescreen</PresentationFormat>
  <Paragraphs>66</Paragraphs>
  <Slides>13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Franklin Gothic Book</vt:lpstr>
      <vt:lpstr>Crop</vt:lpstr>
      <vt:lpstr>Search and Rescue</vt:lpstr>
      <vt:lpstr>Factors</vt:lpstr>
      <vt:lpstr>The ‘4S’ Procedure</vt:lpstr>
      <vt:lpstr>Crash Site Search Visualized</vt:lpstr>
      <vt:lpstr>Transceiver Distribution Visualized</vt:lpstr>
      <vt:lpstr>Detection Visualized</vt:lpstr>
      <vt:lpstr>Subdivisions</vt:lpstr>
      <vt:lpstr>Transceiver Candidate</vt:lpstr>
      <vt:lpstr>Aspirations</vt:lpstr>
      <vt:lpstr>Questions?</vt:lpstr>
      <vt:lpstr>Thank you!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Li</dc:creator>
  <cp:lastModifiedBy>William Li</cp:lastModifiedBy>
  <cp:revision>211</cp:revision>
  <dcterms:created xsi:type="dcterms:W3CDTF">2017-02-21T19:46:26Z</dcterms:created>
  <dcterms:modified xsi:type="dcterms:W3CDTF">2017-02-23T19:26:41Z</dcterms:modified>
</cp:coreProperties>
</file>